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734" y="-13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r>
              <a:rPr lang="en-US"/>
              <a:t>Eleanor M. Savko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fld id="{F21BB365-B0DA-4BB2-BE98-474FDD8547F1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fld id="{10EA5B78-0039-485E-9CE8-734791B5D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r>
              <a:rPr lang="en-US"/>
              <a:t>Eleanor M. Savko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fld id="{3224DB00-6A02-4F81-B2BD-B8543EC991FA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fld id="{6818A313-E54A-4B95-962F-1A1B5F1BB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78B2F-F0D9-41D9-BEA1-88E05D62DECB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66740-425F-45A7-9040-45DCE8F58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F863F-BC8D-417F-A655-3D4A8254EDEA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FED2D-E173-4566-A4EC-E1D124C887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47336-80FA-417C-871E-18B00FFFCF68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FB1D2-737D-4543-A14E-8B12702B9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633F1-A385-4077-9E19-00BE940207C4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FED02-BB9A-4B05-96EF-B0FA376FAF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3CF38-1B50-4A64-B74D-3ED6A0ADAC65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1AAC0-C481-4BAC-BC8D-8248D37EA3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AFEF7-A198-4BDD-8A42-3A29E1C824FE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ED0DC-FBDA-4CDD-9AAB-DF12C9979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5BA1E-D06B-4731-A90B-7A2EBA8F0023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9D393-AD53-4B57-826C-87EEB3666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2FAFC-BA85-41C6-80A7-13E91F8B178A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40267-6F25-4CE6-9EB1-2810BF4C7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F28B9-E544-4718-A9F4-FBA83B4E3AD6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19EF6-7805-4C63-939D-5D727CF6A1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21853-B9C0-47FF-A84C-226F037FCC3C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8A137-45AA-4136-B275-2F9BCA359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5A6F0-DC0B-47A4-AE83-140980E0062D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9137C-B64B-4875-B613-573F87059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latin typeface="Times New Roman"/>
              </a:defRPr>
            </a:lvl1pPr>
          </a:lstStyle>
          <a:p>
            <a:pPr>
              <a:defRPr/>
            </a:pPr>
            <a:fld id="{A39A3D18-FF8A-4F5F-99F5-4B6B7C80C72C}" type="datetime1">
              <a:rPr lang="en-US"/>
              <a:pPr>
                <a:defRPr/>
              </a:pPr>
              <a:t>2/9/2010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 New Roman"/>
              </a:defRPr>
            </a:lvl1pPr>
          </a:lstStyle>
          <a:p>
            <a:pPr>
              <a:defRPr/>
            </a:pPr>
            <a:fld id="{D16CC766-DB98-4746-B2C3-C51730984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6.xml"/><Relationship Id="rId18" Type="http://schemas.openxmlformats.org/officeDocument/2006/relationships/slide" Target="slide36.xml"/><Relationship Id="rId26" Type="http://schemas.openxmlformats.org/officeDocument/2006/relationships/slide" Target="slide2.xml"/><Relationship Id="rId3" Type="http://schemas.openxmlformats.org/officeDocument/2006/relationships/slide" Target="slide6.xml"/><Relationship Id="rId21" Type="http://schemas.openxmlformats.org/officeDocument/2006/relationships/slide" Target="slide42.xml"/><Relationship Id="rId7" Type="http://schemas.openxmlformats.org/officeDocument/2006/relationships/slide" Target="slide14.xml"/><Relationship Id="rId12" Type="http://schemas.openxmlformats.org/officeDocument/2006/relationships/slide" Target="slide24.xml"/><Relationship Id="rId17" Type="http://schemas.openxmlformats.org/officeDocument/2006/relationships/slide" Target="slide34.xml"/><Relationship Id="rId25" Type="http://schemas.openxmlformats.org/officeDocument/2006/relationships/slide" Target="slide50.xml"/><Relationship Id="rId2" Type="http://schemas.openxmlformats.org/officeDocument/2006/relationships/slide" Target="slide4.xml"/><Relationship Id="rId16" Type="http://schemas.openxmlformats.org/officeDocument/2006/relationships/slide" Target="slide32.xml"/><Relationship Id="rId20" Type="http://schemas.openxmlformats.org/officeDocument/2006/relationships/slide" Target="slide4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slide" Target="slide22.xml"/><Relationship Id="rId24" Type="http://schemas.openxmlformats.org/officeDocument/2006/relationships/slide" Target="slide48.xml"/><Relationship Id="rId5" Type="http://schemas.openxmlformats.org/officeDocument/2006/relationships/slide" Target="slide10.xml"/><Relationship Id="rId15" Type="http://schemas.openxmlformats.org/officeDocument/2006/relationships/slide" Target="slide30.xml"/><Relationship Id="rId23" Type="http://schemas.openxmlformats.org/officeDocument/2006/relationships/slide" Target="slide46.xml"/><Relationship Id="rId10" Type="http://schemas.openxmlformats.org/officeDocument/2006/relationships/slide" Target="slide20.xml"/><Relationship Id="rId19" Type="http://schemas.openxmlformats.org/officeDocument/2006/relationships/slide" Target="slide38.xml"/><Relationship Id="rId4" Type="http://schemas.openxmlformats.org/officeDocument/2006/relationships/slide" Target="slide8.xml"/><Relationship Id="rId9" Type="http://schemas.openxmlformats.org/officeDocument/2006/relationships/slide" Target="slide18.xml"/><Relationship Id="rId14" Type="http://schemas.openxmlformats.org/officeDocument/2006/relationships/slide" Target="slide28.xml"/><Relationship Id="rId22" Type="http://schemas.openxmlformats.org/officeDocument/2006/relationships/slide" Target="slide4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8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2" action="ppaction://hlinksldjump"/>
              </a:rPr>
              <a:t>2 pt</a:t>
            </a:r>
            <a:endParaRPr lang="en-US"/>
          </a:p>
        </p:txBody>
      </p:sp>
      <p:sp>
        <p:nvSpPr>
          <p:cNvPr id="15362" name="AutoShape 9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3 pt</a:t>
            </a:r>
            <a:endParaRPr lang="en-US">
              <a:hlinkClick r:id="rId3" action="ppaction://hlinksldjump"/>
            </a:endParaRPr>
          </a:p>
        </p:txBody>
      </p:sp>
      <p:sp>
        <p:nvSpPr>
          <p:cNvPr id="15363" name="AutoShape 9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4 pt</a:t>
            </a:r>
            <a:endParaRPr lang="en-US">
              <a:hlinkClick r:id="rId4" action="ppaction://hlinksldjump"/>
            </a:endParaRPr>
          </a:p>
        </p:txBody>
      </p:sp>
      <p:sp>
        <p:nvSpPr>
          <p:cNvPr id="15364" name="AutoShape 9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5pt</a:t>
            </a:r>
            <a:endParaRPr lang="en-US"/>
          </a:p>
        </p:txBody>
      </p:sp>
      <p:sp>
        <p:nvSpPr>
          <p:cNvPr id="15365" name="AutoShape 10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1 pt</a:t>
            </a:r>
            <a:endParaRPr lang="en-US"/>
          </a:p>
        </p:txBody>
      </p:sp>
      <p:sp>
        <p:nvSpPr>
          <p:cNvPr id="15366" name="AutoShape 102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2 pt</a:t>
            </a:r>
            <a:endParaRPr lang="en-US">
              <a:hlinkClick r:id="rId7" action="ppaction://hlinksldjump"/>
            </a:endParaRPr>
          </a:p>
        </p:txBody>
      </p:sp>
      <p:sp>
        <p:nvSpPr>
          <p:cNvPr id="15367" name="AutoShape 103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3 pt</a:t>
            </a:r>
            <a:endParaRPr lang="en-US"/>
          </a:p>
        </p:txBody>
      </p:sp>
      <p:sp>
        <p:nvSpPr>
          <p:cNvPr id="15368" name="AutoShape 104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4 pt</a:t>
            </a:r>
            <a:endParaRPr lang="en-US"/>
          </a:p>
        </p:txBody>
      </p:sp>
      <p:sp>
        <p:nvSpPr>
          <p:cNvPr id="15369" name="AutoShape 105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5 pt</a:t>
            </a:r>
            <a:endParaRPr lang="en-US"/>
          </a:p>
        </p:txBody>
      </p:sp>
      <p:sp>
        <p:nvSpPr>
          <p:cNvPr id="15370" name="AutoShape 106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1 pt</a:t>
            </a:r>
            <a:endParaRPr lang="en-US"/>
          </a:p>
        </p:txBody>
      </p:sp>
      <p:sp>
        <p:nvSpPr>
          <p:cNvPr id="15371" name="AutoShape 107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2pt</a:t>
            </a:r>
            <a:endParaRPr lang="en-US"/>
          </a:p>
        </p:txBody>
      </p:sp>
      <p:sp>
        <p:nvSpPr>
          <p:cNvPr id="15372" name="AutoShape 108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3 pt</a:t>
            </a:r>
            <a:endParaRPr lang="en-US"/>
          </a:p>
        </p:txBody>
      </p:sp>
      <p:sp>
        <p:nvSpPr>
          <p:cNvPr id="15373" name="AutoShape 109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4pt</a:t>
            </a:r>
            <a:endParaRPr lang="en-US"/>
          </a:p>
        </p:txBody>
      </p:sp>
      <p:sp>
        <p:nvSpPr>
          <p:cNvPr id="15374" name="AutoShape 110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5 pt</a:t>
            </a:r>
            <a:endParaRPr lang="en-US"/>
          </a:p>
        </p:txBody>
      </p:sp>
      <p:sp>
        <p:nvSpPr>
          <p:cNvPr id="15375" name="AutoShape 111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1pt</a:t>
            </a:r>
            <a:endParaRPr lang="en-US"/>
          </a:p>
        </p:txBody>
      </p:sp>
      <p:sp>
        <p:nvSpPr>
          <p:cNvPr id="15376" name="AutoShape 112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2pt</a:t>
            </a:r>
            <a:endParaRPr lang="en-US"/>
          </a:p>
        </p:txBody>
      </p:sp>
      <p:sp>
        <p:nvSpPr>
          <p:cNvPr id="15377" name="AutoShape 113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3 pt</a:t>
            </a:r>
            <a:endParaRPr lang="en-US"/>
          </a:p>
        </p:txBody>
      </p:sp>
      <p:sp>
        <p:nvSpPr>
          <p:cNvPr id="15378" name="AutoShape 114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4 pt</a:t>
            </a:r>
            <a:endParaRPr lang="en-US"/>
          </a:p>
        </p:txBody>
      </p:sp>
      <p:sp>
        <p:nvSpPr>
          <p:cNvPr id="15379" name="AutoShape 115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5 pt</a:t>
            </a:r>
            <a:endParaRPr lang="en-US"/>
          </a:p>
        </p:txBody>
      </p:sp>
      <p:sp>
        <p:nvSpPr>
          <p:cNvPr id="15380" name="AutoShape 116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1 pt</a:t>
            </a:r>
            <a:endParaRPr lang="en-US"/>
          </a:p>
        </p:txBody>
      </p:sp>
      <p:sp>
        <p:nvSpPr>
          <p:cNvPr id="15381" name="AutoShape 117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2 pt</a:t>
            </a:r>
            <a:endParaRPr lang="en-US"/>
          </a:p>
        </p:txBody>
      </p:sp>
      <p:sp>
        <p:nvSpPr>
          <p:cNvPr id="15382" name="AutoShape 118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3 pt</a:t>
            </a:r>
            <a:endParaRPr lang="en-US"/>
          </a:p>
        </p:txBody>
      </p:sp>
      <p:sp>
        <p:nvSpPr>
          <p:cNvPr id="15383" name="AutoShape 119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4pt</a:t>
            </a:r>
            <a:endParaRPr lang="en-US"/>
          </a:p>
        </p:txBody>
      </p:sp>
      <p:sp>
        <p:nvSpPr>
          <p:cNvPr id="15384" name="AutoShape 120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5 pt</a:t>
            </a:r>
            <a:endParaRPr lang="en-US"/>
          </a:p>
        </p:txBody>
      </p:sp>
      <p:sp>
        <p:nvSpPr>
          <p:cNvPr id="15385" name="AutoShape 4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1pt</a:t>
            </a:r>
            <a:endParaRPr lang="en-US"/>
          </a:p>
        </p:txBody>
      </p:sp>
      <p:sp>
        <p:nvSpPr>
          <p:cNvPr id="1538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</a:rPr>
              <a:t>Review of</a:t>
            </a:r>
          </a:p>
          <a:p>
            <a:pPr algn="ctr" eaLnBrk="0" hangingPunct="0"/>
            <a:r>
              <a:rPr lang="en-US">
                <a:solidFill>
                  <a:schemeClr val="bg1"/>
                </a:solidFill>
                <a:latin typeface="Garamond" pitchFamily="18" charset="0"/>
              </a:rPr>
              <a:t>Functions</a:t>
            </a:r>
          </a:p>
        </p:txBody>
      </p:sp>
      <p:sp>
        <p:nvSpPr>
          <p:cNvPr id="15387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</a:rPr>
              <a:t>Function </a:t>
            </a:r>
          </a:p>
          <a:p>
            <a:pPr algn="ctr" eaLnBrk="0" hangingPunct="0"/>
            <a:r>
              <a:rPr lang="en-US">
                <a:solidFill>
                  <a:schemeClr val="bg1"/>
                </a:solidFill>
              </a:rPr>
              <a:t>Library</a:t>
            </a:r>
          </a:p>
        </p:txBody>
      </p:sp>
      <p:sp>
        <p:nvSpPr>
          <p:cNvPr id="15388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</a:rPr>
              <a:t>Linear</a:t>
            </a:r>
          </a:p>
          <a:p>
            <a:pPr algn="ctr" eaLnBrk="0" hangingPunct="0"/>
            <a:r>
              <a:rPr lang="en-US">
                <a:solidFill>
                  <a:schemeClr val="bg1"/>
                </a:solidFill>
              </a:rPr>
              <a:t>Functions</a:t>
            </a:r>
          </a:p>
        </p:txBody>
      </p:sp>
      <p:sp>
        <p:nvSpPr>
          <p:cNvPr id="15389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</a:rPr>
              <a:t>Applications</a:t>
            </a:r>
          </a:p>
        </p:txBody>
      </p:sp>
      <p:sp>
        <p:nvSpPr>
          <p:cNvPr id="15390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>
                <a:solidFill>
                  <a:schemeClr val="bg1"/>
                </a:solidFill>
              </a:rPr>
              <a:t>Grab </a:t>
            </a:r>
          </a:p>
          <a:p>
            <a:pPr algn="ctr" eaLnBrk="0" hangingPunct="0"/>
            <a:r>
              <a:rPr lang="en-US">
                <a:solidFill>
                  <a:schemeClr val="bg1"/>
                </a:solidFill>
              </a:rPr>
              <a:t>Bag!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Text Box 2"/>
          <p:cNvSpPr txBox="1">
            <a:spLocks noChangeArrowheads="1"/>
          </p:cNvSpPr>
          <p:nvPr/>
        </p:nvSpPr>
        <p:spPr bwMode="auto">
          <a:xfrm>
            <a:off x="1295400" y="106680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Find the domain:</a:t>
            </a:r>
          </a:p>
        </p:txBody>
      </p:sp>
      <p:graphicFrame>
        <p:nvGraphicFramePr>
          <p:cNvPr id="60419" name="Object 3"/>
          <p:cNvGraphicFramePr>
            <a:graphicFrameLocks noChangeAspect="1"/>
          </p:cNvGraphicFramePr>
          <p:nvPr/>
        </p:nvGraphicFramePr>
        <p:xfrm>
          <a:off x="2438400" y="1981200"/>
          <a:ext cx="4106863" cy="1366838"/>
        </p:xfrm>
        <a:graphic>
          <a:graphicData uri="http://schemas.openxmlformats.org/presentationml/2006/ole">
            <p:oleObj spid="_x0000_s60419" name="Equation" r:id="rId3" imgW="1180800" imgH="393480" progId="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144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6144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aphicFrame>
        <p:nvGraphicFramePr>
          <p:cNvPr id="61445" name="Object 5"/>
          <p:cNvGraphicFramePr>
            <a:graphicFrameLocks noChangeAspect="1"/>
          </p:cNvGraphicFramePr>
          <p:nvPr/>
        </p:nvGraphicFramePr>
        <p:xfrm>
          <a:off x="3536950" y="2144713"/>
          <a:ext cx="1900238" cy="706437"/>
        </p:xfrm>
        <a:graphic>
          <a:graphicData uri="http://schemas.openxmlformats.org/presentationml/2006/ole">
            <p:oleObj spid="_x0000_s61445" name="Equation" r:id="rId3" imgW="545760" imgH="203040" progId="">
              <p:embed/>
            </p:oleObj>
          </a:graphicData>
        </a:graphic>
      </p:graphicFrame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0" name="Text Box 2"/>
          <p:cNvSpPr txBox="1">
            <a:spLocks noChangeArrowheads="1"/>
          </p:cNvSpPr>
          <p:nvPr/>
        </p:nvSpPr>
        <p:spPr bwMode="auto">
          <a:xfrm>
            <a:off x="1447800" y="1143000"/>
            <a:ext cx="624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Describe the graph and its transformations:</a:t>
            </a:r>
          </a:p>
        </p:txBody>
      </p:sp>
      <p:sp>
        <p:nvSpPr>
          <p:cNvPr id="6247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aphicFrame>
        <p:nvGraphicFramePr>
          <p:cNvPr id="62469" name="Object 5"/>
          <p:cNvGraphicFramePr>
            <a:graphicFrameLocks noChangeAspect="1"/>
          </p:cNvGraphicFramePr>
          <p:nvPr/>
        </p:nvGraphicFramePr>
        <p:xfrm>
          <a:off x="2835275" y="2909888"/>
          <a:ext cx="3311525" cy="881062"/>
        </p:xfrm>
        <a:graphic>
          <a:graphicData uri="http://schemas.openxmlformats.org/presentationml/2006/ole">
            <p:oleObj spid="_x0000_s62469" name="Equation" r:id="rId3" imgW="952200" imgH="253800" progId="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2"/>
          <p:cNvSpPr txBox="1">
            <a:spLocks noChangeArrowheads="1"/>
          </p:cNvSpPr>
          <p:nvPr/>
        </p:nvSpPr>
        <p:spPr bwMode="auto">
          <a:xfrm>
            <a:off x="1447800" y="2894013"/>
            <a:ext cx="624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A “V” reflected over the x-axis and shifted left 3</a:t>
            </a:r>
          </a:p>
        </p:txBody>
      </p:sp>
      <p:sp>
        <p:nvSpPr>
          <p:cNvPr id="63490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63491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7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4518" name="Text Box 3"/>
          <p:cNvSpPr txBox="1">
            <a:spLocks noChangeArrowheads="1"/>
          </p:cNvSpPr>
          <p:nvPr/>
        </p:nvSpPr>
        <p:spPr bwMode="auto">
          <a:xfrm>
            <a:off x="1447800" y="1143000"/>
            <a:ext cx="624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Describe the graph and its transformations:</a:t>
            </a:r>
          </a:p>
        </p:txBody>
      </p:sp>
      <p:graphicFrame>
        <p:nvGraphicFramePr>
          <p:cNvPr id="64516" name="Object 4"/>
          <p:cNvGraphicFramePr>
            <a:graphicFrameLocks noChangeAspect="1"/>
          </p:cNvGraphicFramePr>
          <p:nvPr/>
        </p:nvGraphicFramePr>
        <p:xfrm>
          <a:off x="2416175" y="2865438"/>
          <a:ext cx="4151313" cy="969962"/>
        </p:xfrm>
        <a:graphic>
          <a:graphicData uri="http://schemas.openxmlformats.org/presentationml/2006/ole">
            <p:oleObj spid="_x0000_s64516" name="Equation" r:id="rId3" imgW="1193760" imgH="279360" progId="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2"/>
          <p:cNvSpPr txBox="1">
            <a:spLocks noChangeArrowheads="1"/>
          </p:cNvSpPr>
          <p:nvPr/>
        </p:nvSpPr>
        <p:spPr bwMode="auto">
          <a:xfrm>
            <a:off x="1447800" y="2897188"/>
            <a:ext cx="624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A “U” shifted right 4 and down 6</a:t>
            </a:r>
          </a:p>
        </p:txBody>
      </p:sp>
      <p:sp>
        <p:nvSpPr>
          <p:cNvPr id="65538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65539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2"/>
          <p:cNvSpPr txBox="1">
            <a:spLocks noChangeArrowheads="1"/>
          </p:cNvSpPr>
          <p:nvPr/>
        </p:nvSpPr>
        <p:spPr bwMode="auto">
          <a:xfrm>
            <a:off x="1371600" y="609600"/>
            <a:ext cx="624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What is the equation for this graph?</a:t>
            </a:r>
          </a:p>
        </p:txBody>
      </p:sp>
      <p:sp>
        <p:nvSpPr>
          <p:cNvPr id="66562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pic>
        <p:nvPicPr>
          <p:cNvPr id="66564" name="Picture 4" descr="20x20gr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905000"/>
            <a:ext cx="44846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reeform 5"/>
          <p:cNvSpPr>
            <a:spLocks/>
          </p:cNvSpPr>
          <p:nvPr/>
        </p:nvSpPr>
        <p:spPr bwMode="auto">
          <a:xfrm>
            <a:off x="4343400" y="3733800"/>
            <a:ext cx="609600" cy="2209800"/>
          </a:xfrm>
          <a:custGeom>
            <a:avLst/>
            <a:gdLst>
              <a:gd name="T0" fmla="*/ 384 w 384"/>
              <a:gd name="T1" fmla="*/ 0 h 1392"/>
              <a:gd name="T2" fmla="*/ 288 w 384"/>
              <a:gd name="T3" fmla="*/ 96 h 1392"/>
              <a:gd name="T4" fmla="*/ 144 w 384"/>
              <a:gd name="T5" fmla="*/ 528 h 1392"/>
              <a:gd name="T6" fmla="*/ 0 w 384"/>
              <a:gd name="T7" fmla="*/ 1392 h 1392"/>
              <a:gd name="T8" fmla="*/ 0 60000 65536"/>
              <a:gd name="T9" fmla="*/ 0 60000 65536"/>
              <a:gd name="T10" fmla="*/ 0 60000 65536"/>
              <a:gd name="T11" fmla="*/ 0 60000 65536"/>
              <a:gd name="T12" fmla="*/ 0 w 384"/>
              <a:gd name="T13" fmla="*/ 0 h 1392"/>
              <a:gd name="T14" fmla="*/ 384 w 384"/>
              <a:gd name="T15" fmla="*/ 1392 h 13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4" h="1392">
                <a:moveTo>
                  <a:pt x="384" y="0"/>
                </a:moveTo>
                <a:cubicBezTo>
                  <a:pt x="356" y="4"/>
                  <a:pt x="328" y="8"/>
                  <a:pt x="288" y="96"/>
                </a:cubicBezTo>
                <a:cubicBezTo>
                  <a:pt x="248" y="184"/>
                  <a:pt x="192" y="312"/>
                  <a:pt x="144" y="528"/>
                </a:cubicBezTo>
                <a:cubicBezTo>
                  <a:pt x="96" y="744"/>
                  <a:pt x="48" y="1068"/>
                  <a:pt x="0" y="139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66565" name="Freeform 6"/>
          <p:cNvSpPr>
            <a:spLocks/>
          </p:cNvSpPr>
          <p:nvPr/>
        </p:nvSpPr>
        <p:spPr bwMode="auto">
          <a:xfrm>
            <a:off x="4953000" y="3733800"/>
            <a:ext cx="685800" cy="2209800"/>
          </a:xfrm>
          <a:custGeom>
            <a:avLst/>
            <a:gdLst>
              <a:gd name="T0" fmla="*/ 0 w 432"/>
              <a:gd name="T1" fmla="*/ 0 h 1392"/>
              <a:gd name="T2" fmla="*/ 144 w 432"/>
              <a:gd name="T3" fmla="*/ 96 h 1392"/>
              <a:gd name="T4" fmla="*/ 288 w 432"/>
              <a:gd name="T5" fmla="*/ 480 h 1392"/>
              <a:gd name="T6" fmla="*/ 432 w 432"/>
              <a:gd name="T7" fmla="*/ 1392 h 1392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1392"/>
              <a:gd name="T14" fmla="*/ 432 w 432"/>
              <a:gd name="T15" fmla="*/ 1392 h 13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1392">
                <a:moveTo>
                  <a:pt x="0" y="0"/>
                </a:moveTo>
                <a:cubicBezTo>
                  <a:pt x="48" y="8"/>
                  <a:pt x="96" y="16"/>
                  <a:pt x="144" y="96"/>
                </a:cubicBezTo>
                <a:cubicBezTo>
                  <a:pt x="192" y="176"/>
                  <a:pt x="240" y="264"/>
                  <a:pt x="288" y="480"/>
                </a:cubicBezTo>
                <a:cubicBezTo>
                  <a:pt x="336" y="696"/>
                  <a:pt x="384" y="1044"/>
                  <a:pt x="432" y="139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759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675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aphicFrame>
        <p:nvGraphicFramePr>
          <p:cNvPr id="67589" name="Object 5"/>
          <p:cNvGraphicFramePr>
            <a:graphicFrameLocks noChangeAspect="1"/>
          </p:cNvGraphicFramePr>
          <p:nvPr/>
        </p:nvGraphicFramePr>
        <p:xfrm>
          <a:off x="2636838" y="2865438"/>
          <a:ext cx="3709987" cy="969962"/>
        </p:xfrm>
        <a:graphic>
          <a:graphicData uri="http://schemas.openxmlformats.org/presentationml/2006/ole">
            <p:oleObj spid="_x0000_s67589" name="Equation" r:id="rId3" imgW="1066680" imgH="279360" progId="">
              <p:embed/>
            </p:oleObj>
          </a:graphicData>
        </a:graphic>
      </p:graphicFrame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2"/>
          <p:cNvSpPr txBox="1">
            <a:spLocks noChangeArrowheads="1"/>
          </p:cNvSpPr>
          <p:nvPr/>
        </p:nvSpPr>
        <p:spPr bwMode="auto">
          <a:xfrm>
            <a:off x="1524000" y="137160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Graph the function:</a:t>
            </a:r>
          </a:p>
        </p:txBody>
      </p:sp>
      <p:graphicFrame>
        <p:nvGraphicFramePr>
          <p:cNvPr id="68611" name="Object 3"/>
          <p:cNvGraphicFramePr>
            <a:graphicFrameLocks noChangeAspect="1"/>
          </p:cNvGraphicFramePr>
          <p:nvPr/>
        </p:nvGraphicFramePr>
        <p:xfrm>
          <a:off x="2971800" y="2438400"/>
          <a:ext cx="3092450" cy="838200"/>
        </p:xfrm>
        <a:graphic>
          <a:graphicData uri="http://schemas.openxmlformats.org/presentationml/2006/ole">
            <p:oleObj spid="_x0000_s68611" name="Equation" r:id="rId3" imgW="888840" imgH="241200" progId="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9634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69635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pic>
        <p:nvPicPr>
          <p:cNvPr id="69637" name="Picture 5" descr="20x20gr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990600"/>
            <a:ext cx="44846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reeform 6"/>
          <p:cNvSpPr>
            <a:spLocks/>
          </p:cNvSpPr>
          <p:nvPr/>
        </p:nvSpPr>
        <p:spPr bwMode="auto">
          <a:xfrm>
            <a:off x="3733800" y="3352800"/>
            <a:ext cx="2057400" cy="457200"/>
          </a:xfrm>
          <a:custGeom>
            <a:avLst/>
            <a:gdLst>
              <a:gd name="T0" fmla="*/ 0 w 1296"/>
              <a:gd name="T1" fmla="*/ 288 h 288"/>
              <a:gd name="T2" fmla="*/ 96 w 1296"/>
              <a:gd name="T3" fmla="*/ 144 h 288"/>
              <a:gd name="T4" fmla="*/ 528 w 1296"/>
              <a:gd name="T5" fmla="*/ 48 h 288"/>
              <a:gd name="T6" fmla="*/ 1296 w 1296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1296"/>
              <a:gd name="T13" fmla="*/ 0 h 288"/>
              <a:gd name="T14" fmla="*/ 1296 w 1296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6" h="288">
                <a:moveTo>
                  <a:pt x="0" y="288"/>
                </a:moveTo>
                <a:cubicBezTo>
                  <a:pt x="4" y="236"/>
                  <a:pt x="8" y="184"/>
                  <a:pt x="96" y="144"/>
                </a:cubicBezTo>
                <a:cubicBezTo>
                  <a:pt x="184" y="104"/>
                  <a:pt x="328" y="72"/>
                  <a:pt x="528" y="48"/>
                </a:cubicBezTo>
                <a:cubicBezTo>
                  <a:pt x="728" y="24"/>
                  <a:pt x="1012" y="12"/>
                  <a:pt x="129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1600200" y="106680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Is the relation a function?</a:t>
            </a:r>
          </a:p>
        </p:txBody>
      </p:sp>
      <p:sp>
        <p:nvSpPr>
          <p:cNvPr id="3078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3505200" y="2122488"/>
          <a:ext cx="2078038" cy="3744912"/>
        </p:xfrm>
        <a:graphic>
          <a:graphicData uri="http://schemas.openxmlformats.org/presentationml/2006/ole">
            <p:oleObj spid="_x0000_s3076" name="Equation" r:id="rId3" imgW="596880" imgH="1079280" progId="">
              <p:embed/>
            </p:oleObj>
          </a:graphicData>
        </a:graphic>
      </p:graphicFrame>
      <p:sp>
        <p:nvSpPr>
          <p:cNvPr id="3079" name="Line 5"/>
          <p:cNvSpPr>
            <a:spLocks noChangeShapeType="1"/>
          </p:cNvSpPr>
          <p:nvPr/>
        </p:nvSpPr>
        <p:spPr bwMode="auto">
          <a:xfrm>
            <a:off x="4343400" y="3276600"/>
            <a:ext cx="762000" cy="609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Line 6"/>
          <p:cNvSpPr>
            <a:spLocks noChangeShapeType="1"/>
          </p:cNvSpPr>
          <p:nvPr/>
        </p:nvSpPr>
        <p:spPr bwMode="auto">
          <a:xfrm>
            <a:off x="4267200" y="4038600"/>
            <a:ext cx="838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Line 7"/>
          <p:cNvSpPr>
            <a:spLocks noChangeShapeType="1"/>
          </p:cNvSpPr>
          <p:nvPr/>
        </p:nvSpPr>
        <p:spPr bwMode="auto">
          <a:xfrm flipV="1">
            <a:off x="4419600" y="4191000"/>
            <a:ext cx="685800" cy="609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Line 8"/>
          <p:cNvSpPr>
            <a:spLocks noChangeShapeType="1"/>
          </p:cNvSpPr>
          <p:nvPr/>
        </p:nvSpPr>
        <p:spPr bwMode="auto">
          <a:xfrm flipV="1">
            <a:off x="4267200" y="4267200"/>
            <a:ext cx="914400" cy="12954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Text Box 2"/>
          <p:cNvSpPr txBox="1">
            <a:spLocks noChangeArrowheads="1"/>
          </p:cNvSpPr>
          <p:nvPr/>
        </p:nvSpPr>
        <p:spPr bwMode="auto">
          <a:xfrm>
            <a:off x="1447800" y="121920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Graph the piecewise function:</a:t>
            </a:r>
          </a:p>
        </p:txBody>
      </p:sp>
      <p:sp>
        <p:nvSpPr>
          <p:cNvPr id="70662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aphicFrame>
        <p:nvGraphicFramePr>
          <p:cNvPr id="70660" name="Object 4"/>
          <p:cNvGraphicFramePr>
            <a:graphicFrameLocks noChangeAspect="1"/>
          </p:cNvGraphicFramePr>
          <p:nvPr/>
        </p:nvGraphicFramePr>
        <p:xfrm>
          <a:off x="2041525" y="2557463"/>
          <a:ext cx="4902200" cy="1585912"/>
        </p:xfrm>
        <a:graphic>
          <a:graphicData uri="http://schemas.openxmlformats.org/presentationml/2006/ole">
            <p:oleObj spid="_x0000_s70660" name="Equation" r:id="rId3" imgW="1409400" imgH="457200" progId="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71682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1683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pic>
        <p:nvPicPr>
          <p:cNvPr id="71685" name="Picture 5" descr="20x20gr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990600"/>
            <a:ext cx="44846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l 7"/>
          <p:cNvSpPr>
            <a:spLocks noChangeArrowheads="1"/>
          </p:cNvSpPr>
          <p:nvPr/>
        </p:nvSpPr>
        <p:spPr bwMode="auto">
          <a:xfrm>
            <a:off x="4533900" y="2914650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1686" name="Line 8"/>
          <p:cNvSpPr>
            <a:spLocks noChangeShapeType="1"/>
          </p:cNvSpPr>
          <p:nvPr/>
        </p:nvSpPr>
        <p:spPr bwMode="auto">
          <a:xfrm flipV="1">
            <a:off x="4667250" y="1733550"/>
            <a:ext cx="1200150" cy="1181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87" name="Oval 9"/>
          <p:cNvSpPr>
            <a:spLocks noChangeArrowheads="1"/>
          </p:cNvSpPr>
          <p:nvPr/>
        </p:nvSpPr>
        <p:spPr bwMode="auto">
          <a:xfrm>
            <a:off x="4533900" y="333375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1688" name="Line 10"/>
          <p:cNvSpPr>
            <a:spLocks noChangeShapeType="1"/>
          </p:cNvSpPr>
          <p:nvPr/>
        </p:nvSpPr>
        <p:spPr bwMode="auto">
          <a:xfrm flipH="1">
            <a:off x="3314700" y="3429000"/>
            <a:ext cx="1276350" cy="127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2"/>
          <p:cNvSpPr txBox="1">
            <a:spLocks noChangeArrowheads="1"/>
          </p:cNvSpPr>
          <p:nvPr/>
        </p:nvSpPr>
        <p:spPr bwMode="auto">
          <a:xfrm>
            <a:off x="1466850" y="1276350"/>
            <a:ext cx="624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Write an equation of the line with slope 1 and y-intercept -2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4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3735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aphicFrame>
        <p:nvGraphicFramePr>
          <p:cNvPr id="73733" name="Object 5"/>
          <p:cNvGraphicFramePr>
            <a:graphicFrameLocks noChangeAspect="1"/>
          </p:cNvGraphicFramePr>
          <p:nvPr/>
        </p:nvGraphicFramePr>
        <p:xfrm>
          <a:off x="3465513" y="3057525"/>
          <a:ext cx="1989137" cy="704850"/>
        </p:xfrm>
        <a:graphic>
          <a:graphicData uri="http://schemas.openxmlformats.org/presentationml/2006/ole">
            <p:oleObj spid="_x0000_s73733" name="Equation" r:id="rId3" imgW="571320" imgH="203040" progId="">
              <p:embed/>
            </p:oleObj>
          </a:graphicData>
        </a:graphic>
      </p:graphicFrame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8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7475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4760" name="Text Box 4"/>
          <p:cNvSpPr txBox="1">
            <a:spLocks noChangeArrowheads="1"/>
          </p:cNvSpPr>
          <p:nvPr/>
        </p:nvSpPr>
        <p:spPr bwMode="auto">
          <a:xfrm>
            <a:off x="1466850" y="1276350"/>
            <a:ext cx="624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Find the slope and y-intercept of the equation:</a:t>
            </a:r>
          </a:p>
        </p:txBody>
      </p:sp>
      <p:graphicFrame>
        <p:nvGraphicFramePr>
          <p:cNvPr id="74757" name="Object 5"/>
          <p:cNvGraphicFramePr>
            <a:graphicFrameLocks noChangeAspect="1"/>
          </p:cNvGraphicFramePr>
          <p:nvPr/>
        </p:nvGraphicFramePr>
        <p:xfrm>
          <a:off x="3090863" y="3057525"/>
          <a:ext cx="2740025" cy="704850"/>
        </p:xfrm>
        <a:graphic>
          <a:graphicData uri="http://schemas.openxmlformats.org/presentationml/2006/ole">
            <p:oleObj spid="_x0000_s74757" name="Equation" r:id="rId3" imgW="787320" imgH="203040" progId="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75778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5779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5780" name="Text Box 5"/>
          <p:cNvSpPr txBox="1">
            <a:spLocks noChangeArrowheads="1"/>
          </p:cNvSpPr>
          <p:nvPr/>
        </p:nvSpPr>
        <p:spPr bwMode="auto">
          <a:xfrm>
            <a:off x="1600200" y="33226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m=8/3, b=-8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 Box 2"/>
          <p:cNvSpPr txBox="1">
            <a:spLocks noChangeArrowheads="1"/>
          </p:cNvSpPr>
          <p:nvPr/>
        </p:nvSpPr>
        <p:spPr bwMode="auto">
          <a:xfrm>
            <a:off x="1562100" y="1212850"/>
            <a:ext cx="6248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Write an equation of the line with slope 2/3 that goes through the point (-6,-5).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7783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783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aphicFrame>
        <p:nvGraphicFramePr>
          <p:cNvPr id="77829" name="Object 5"/>
          <p:cNvGraphicFramePr>
            <a:graphicFrameLocks noChangeAspect="1"/>
          </p:cNvGraphicFramePr>
          <p:nvPr/>
        </p:nvGraphicFramePr>
        <p:xfrm>
          <a:off x="3289300" y="2727325"/>
          <a:ext cx="2343150" cy="1365250"/>
        </p:xfrm>
        <a:graphic>
          <a:graphicData uri="http://schemas.openxmlformats.org/presentationml/2006/ole">
            <p:oleObj spid="_x0000_s77829" name="Equation" r:id="rId3" imgW="672840" imgH="393480" progId="">
              <p:embed/>
            </p:oleObj>
          </a:graphicData>
        </a:graphic>
      </p:graphicFrame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ext Box 2"/>
          <p:cNvSpPr txBox="1">
            <a:spLocks noChangeArrowheads="1"/>
          </p:cNvSpPr>
          <p:nvPr/>
        </p:nvSpPr>
        <p:spPr bwMode="auto">
          <a:xfrm>
            <a:off x="1447800" y="2620963"/>
            <a:ext cx="6248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Find the slope of the line that passes through the points (-2,3) and (-2,-1)</a:t>
            </a:r>
          </a:p>
        </p:txBody>
      </p:sp>
      <p:sp>
        <p:nvSpPr>
          <p:cNvPr id="78850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undefined</a:t>
            </a:r>
          </a:p>
        </p:txBody>
      </p:sp>
      <p:sp>
        <p:nvSpPr>
          <p:cNvPr id="79874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9875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yes</a:t>
            </a:r>
          </a:p>
        </p:txBody>
      </p:sp>
      <p:sp>
        <p:nvSpPr>
          <p:cNvPr id="18434" name="Rectangle 4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8435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ext Box 2"/>
          <p:cNvSpPr txBox="1">
            <a:spLocks noChangeArrowheads="1"/>
          </p:cNvSpPr>
          <p:nvPr/>
        </p:nvSpPr>
        <p:spPr bwMode="auto">
          <a:xfrm>
            <a:off x="1447800" y="2620963"/>
            <a:ext cx="6248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Write an equation of the line that passes through the points (-5,-2) and (5,-4)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8192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8192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aphicFrame>
        <p:nvGraphicFramePr>
          <p:cNvPr id="81925" name="Object 5"/>
          <p:cNvGraphicFramePr>
            <a:graphicFrameLocks noChangeAspect="1"/>
          </p:cNvGraphicFramePr>
          <p:nvPr/>
        </p:nvGraphicFramePr>
        <p:xfrm>
          <a:off x="3090863" y="2727325"/>
          <a:ext cx="2740025" cy="1365250"/>
        </p:xfrm>
        <a:graphic>
          <a:graphicData uri="http://schemas.openxmlformats.org/presentationml/2006/ole">
            <p:oleObj spid="_x0000_s81925" name="Equation" r:id="rId3" imgW="787320" imgH="393480" progId="">
              <p:embed/>
            </p:oleObj>
          </a:graphicData>
        </a:graphic>
      </p:graphicFrame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ext Box 2"/>
          <p:cNvSpPr txBox="1">
            <a:spLocks noChangeArrowheads="1"/>
          </p:cNvSpPr>
          <p:nvPr/>
        </p:nvSpPr>
        <p:spPr bwMode="auto">
          <a:xfrm>
            <a:off x="1447800" y="698500"/>
            <a:ext cx="624840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A company manufactures and sells a specialty watch. The financial research dept. determined that at a price of  $88 each, the demand would be 2000 watches, and at $38 each, 12000 watches. Assuming a linear relationship, what would be the price at a demand of 8000 watches?</a:t>
            </a:r>
          </a:p>
        </p:txBody>
      </p:sp>
      <p:sp>
        <p:nvSpPr>
          <p:cNvPr id="82946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$58</a:t>
            </a:r>
          </a:p>
        </p:txBody>
      </p:sp>
      <p:sp>
        <p:nvSpPr>
          <p:cNvPr id="83970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83971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Box 2"/>
          <p:cNvSpPr txBox="1">
            <a:spLocks noChangeArrowheads="1"/>
          </p:cNvSpPr>
          <p:nvPr/>
        </p:nvSpPr>
        <p:spPr bwMode="auto">
          <a:xfrm>
            <a:off x="1447800" y="2344738"/>
            <a:ext cx="6248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In 2003 Aaron had 32 CDs in his collection and in 2006 he had 66. How many CDs does he have in 2010?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 about 111</a:t>
            </a:r>
          </a:p>
        </p:txBody>
      </p:sp>
      <p:sp>
        <p:nvSpPr>
          <p:cNvPr id="86018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86019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2"/>
          <p:cNvSpPr txBox="1">
            <a:spLocks noChangeArrowheads="1"/>
          </p:cNvSpPr>
          <p:nvPr/>
        </p:nvSpPr>
        <p:spPr bwMode="auto">
          <a:xfrm>
            <a:off x="1447800" y="1247775"/>
            <a:ext cx="62484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If you get 2 oil changes per year the average cost of engine repair is $500 and if you get 6 per year, it’s only $100. Assuming this is a linear relationship, find the number of oil changes you should get if you don’t want to pay for engine repair at all. </a:t>
            </a:r>
          </a:p>
        </p:txBody>
      </p:sp>
      <p:sp>
        <p:nvSpPr>
          <p:cNvPr id="87042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About 7</a:t>
            </a:r>
          </a:p>
        </p:txBody>
      </p:sp>
      <p:sp>
        <p:nvSpPr>
          <p:cNvPr id="88066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88067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0114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90115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9458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en-US"/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1600200" y="106680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Is the relation a function?</a:t>
            </a: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4114800" y="1905000"/>
            <a:ext cx="17463" cy="31527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 flipV="1">
            <a:off x="2209800" y="3159125"/>
            <a:ext cx="4784725" cy="412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3" name="Freeform 9"/>
          <p:cNvSpPr>
            <a:spLocks/>
          </p:cNvSpPr>
          <p:nvPr/>
        </p:nvSpPr>
        <p:spPr bwMode="auto">
          <a:xfrm>
            <a:off x="3200400" y="2209800"/>
            <a:ext cx="2057400" cy="2286000"/>
          </a:xfrm>
          <a:custGeom>
            <a:avLst/>
            <a:gdLst>
              <a:gd name="T0" fmla="*/ 1296 w 1296"/>
              <a:gd name="T1" fmla="*/ 0 h 1440"/>
              <a:gd name="T2" fmla="*/ 480 w 1296"/>
              <a:gd name="T3" fmla="*/ 432 h 1440"/>
              <a:gd name="T4" fmla="*/ 720 w 1296"/>
              <a:gd name="T5" fmla="*/ 1008 h 1440"/>
              <a:gd name="T6" fmla="*/ 0 w 1296"/>
              <a:gd name="T7" fmla="*/ 1440 h 1440"/>
              <a:gd name="T8" fmla="*/ 0 60000 65536"/>
              <a:gd name="T9" fmla="*/ 0 60000 65536"/>
              <a:gd name="T10" fmla="*/ 0 60000 65536"/>
              <a:gd name="T11" fmla="*/ 0 60000 65536"/>
              <a:gd name="T12" fmla="*/ 0 w 1296"/>
              <a:gd name="T13" fmla="*/ 0 h 1440"/>
              <a:gd name="T14" fmla="*/ 1296 w 1296"/>
              <a:gd name="T15" fmla="*/ 1440 h 14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6" h="1440">
                <a:moveTo>
                  <a:pt x="1296" y="0"/>
                </a:moveTo>
                <a:cubicBezTo>
                  <a:pt x="936" y="132"/>
                  <a:pt x="576" y="264"/>
                  <a:pt x="480" y="432"/>
                </a:cubicBezTo>
                <a:cubicBezTo>
                  <a:pt x="384" y="600"/>
                  <a:pt x="800" y="840"/>
                  <a:pt x="720" y="1008"/>
                </a:cubicBezTo>
                <a:cubicBezTo>
                  <a:pt x="640" y="1176"/>
                  <a:pt x="120" y="1368"/>
                  <a:pt x="0" y="1440"/>
                </a:cubicBezTo>
              </a:path>
            </a:pathLst>
          </a:cu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1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1138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>
    <p:zoom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2162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92163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9" name="Text Box 2"/>
          <p:cNvSpPr txBox="1">
            <a:spLocks noChangeArrowheads="1"/>
          </p:cNvSpPr>
          <p:nvPr/>
        </p:nvSpPr>
        <p:spPr bwMode="auto">
          <a:xfrm>
            <a:off x="1447800" y="3078163"/>
            <a:ext cx="62484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4800" b="1">
              <a:solidFill>
                <a:schemeClr val="bg1"/>
              </a:solidFill>
            </a:endParaRPr>
          </a:p>
        </p:txBody>
      </p:sp>
      <p:sp>
        <p:nvSpPr>
          <p:cNvPr id="93190" name="Text Box 3"/>
          <p:cNvSpPr txBox="1">
            <a:spLocks noChangeArrowheads="1"/>
          </p:cNvSpPr>
          <p:nvPr/>
        </p:nvSpPr>
        <p:spPr bwMode="auto">
          <a:xfrm>
            <a:off x="1295400" y="106680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Find the domain:</a:t>
            </a:r>
          </a:p>
        </p:txBody>
      </p:sp>
      <p:graphicFrame>
        <p:nvGraphicFramePr>
          <p:cNvPr id="93188" name="Object 4"/>
          <p:cNvGraphicFramePr>
            <a:graphicFrameLocks noChangeAspect="1"/>
          </p:cNvGraphicFramePr>
          <p:nvPr/>
        </p:nvGraphicFramePr>
        <p:xfrm>
          <a:off x="2857500" y="1938338"/>
          <a:ext cx="3268663" cy="1454150"/>
        </p:xfrm>
        <a:graphic>
          <a:graphicData uri="http://schemas.openxmlformats.org/presentationml/2006/ole">
            <p:oleObj spid="_x0000_s93188" name="Equation" r:id="rId3" imgW="939600" imgH="419040" progId="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5" name="Text Box 2"/>
          <p:cNvSpPr txBox="1">
            <a:spLocks noChangeArrowheads="1"/>
          </p:cNvSpPr>
          <p:nvPr/>
        </p:nvSpPr>
        <p:spPr bwMode="auto">
          <a:xfrm>
            <a:off x="1447800" y="3079750"/>
            <a:ext cx="6248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4800" b="1">
              <a:solidFill>
                <a:schemeClr val="bg1"/>
              </a:solidFill>
            </a:endParaRPr>
          </a:p>
        </p:txBody>
      </p:sp>
      <p:sp>
        <p:nvSpPr>
          <p:cNvPr id="94216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94217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aphicFrame>
        <p:nvGraphicFramePr>
          <p:cNvPr id="94214" name="Object 6"/>
          <p:cNvGraphicFramePr>
            <a:graphicFrameLocks noChangeAspect="1"/>
          </p:cNvGraphicFramePr>
          <p:nvPr/>
        </p:nvGraphicFramePr>
        <p:xfrm>
          <a:off x="3816350" y="2051050"/>
          <a:ext cx="1501775" cy="617538"/>
        </p:xfrm>
        <a:graphic>
          <a:graphicData uri="http://schemas.openxmlformats.org/presentationml/2006/ole">
            <p:oleObj spid="_x0000_s94214" name="Equation" r:id="rId3" imgW="431640" imgH="177480" progId="">
              <p:embed/>
            </p:oleObj>
          </a:graphicData>
        </a:graphic>
      </p:graphicFrame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8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523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95240" name="Text Box 4"/>
          <p:cNvSpPr txBox="1">
            <a:spLocks noChangeArrowheads="1"/>
          </p:cNvSpPr>
          <p:nvPr/>
        </p:nvSpPr>
        <p:spPr bwMode="auto">
          <a:xfrm>
            <a:off x="1447800" y="121920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Graph the piecewise function:</a:t>
            </a:r>
          </a:p>
        </p:txBody>
      </p:sp>
      <p:graphicFrame>
        <p:nvGraphicFramePr>
          <p:cNvPr id="95237" name="Object 5"/>
          <p:cNvGraphicFramePr>
            <a:graphicFrameLocks noChangeAspect="1"/>
          </p:cNvGraphicFramePr>
          <p:nvPr/>
        </p:nvGraphicFramePr>
        <p:xfrm>
          <a:off x="1887538" y="2470150"/>
          <a:ext cx="5211762" cy="1762125"/>
        </p:xfrm>
        <a:graphic>
          <a:graphicData uri="http://schemas.openxmlformats.org/presentationml/2006/ole">
            <p:oleObj spid="_x0000_s95237" name="Equation" r:id="rId3" imgW="1498320" imgH="507960" progId="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6258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96259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pic>
        <p:nvPicPr>
          <p:cNvPr id="96261" name="Picture 5" descr="20x20gr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0" y="800100"/>
            <a:ext cx="44846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reeform 7"/>
          <p:cNvSpPr>
            <a:spLocks/>
          </p:cNvSpPr>
          <p:nvPr/>
        </p:nvSpPr>
        <p:spPr bwMode="auto">
          <a:xfrm flipV="1">
            <a:off x="4838700" y="1028700"/>
            <a:ext cx="685800" cy="2209800"/>
          </a:xfrm>
          <a:custGeom>
            <a:avLst/>
            <a:gdLst>
              <a:gd name="T0" fmla="*/ 0 w 432"/>
              <a:gd name="T1" fmla="*/ 0 h 1392"/>
              <a:gd name="T2" fmla="*/ 144 w 432"/>
              <a:gd name="T3" fmla="*/ 96 h 1392"/>
              <a:gd name="T4" fmla="*/ 288 w 432"/>
              <a:gd name="T5" fmla="*/ 480 h 1392"/>
              <a:gd name="T6" fmla="*/ 432 w 432"/>
              <a:gd name="T7" fmla="*/ 1392 h 1392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1392"/>
              <a:gd name="T14" fmla="*/ 432 w 432"/>
              <a:gd name="T15" fmla="*/ 1392 h 13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1392">
                <a:moveTo>
                  <a:pt x="0" y="0"/>
                </a:moveTo>
                <a:cubicBezTo>
                  <a:pt x="48" y="8"/>
                  <a:pt x="96" y="16"/>
                  <a:pt x="144" y="96"/>
                </a:cubicBezTo>
                <a:cubicBezTo>
                  <a:pt x="192" y="176"/>
                  <a:pt x="240" y="264"/>
                  <a:pt x="288" y="480"/>
                </a:cubicBezTo>
                <a:cubicBezTo>
                  <a:pt x="336" y="696"/>
                  <a:pt x="384" y="1044"/>
                  <a:pt x="432" y="139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96262" name="Oval 8"/>
          <p:cNvSpPr>
            <a:spLocks noChangeArrowheads="1"/>
          </p:cNvSpPr>
          <p:nvPr/>
        </p:nvSpPr>
        <p:spPr bwMode="auto">
          <a:xfrm>
            <a:off x="4667250" y="3162300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96263" name="Freeform 9"/>
          <p:cNvSpPr>
            <a:spLocks/>
          </p:cNvSpPr>
          <p:nvPr/>
        </p:nvSpPr>
        <p:spPr bwMode="auto">
          <a:xfrm flipH="1">
            <a:off x="3943350" y="2628900"/>
            <a:ext cx="685800" cy="2209800"/>
          </a:xfrm>
          <a:custGeom>
            <a:avLst/>
            <a:gdLst>
              <a:gd name="T0" fmla="*/ 0 w 432"/>
              <a:gd name="T1" fmla="*/ 0 h 1392"/>
              <a:gd name="T2" fmla="*/ 144 w 432"/>
              <a:gd name="T3" fmla="*/ 96 h 1392"/>
              <a:gd name="T4" fmla="*/ 288 w 432"/>
              <a:gd name="T5" fmla="*/ 480 h 1392"/>
              <a:gd name="T6" fmla="*/ 432 w 432"/>
              <a:gd name="T7" fmla="*/ 1392 h 1392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1392"/>
              <a:gd name="T14" fmla="*/ 432 w 432"/>
              <a:gd name="T15" fmla="*/ 1392 h 13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1392">
                <a:moveTo>
                  <a:pt x="0" y="0"/>
                </a:moveTo>
                <a:cubicBezTo>
                  <a:pt x="48" y="8"/>
                  <a:pt x="96" y="16"/>
                  <a:pt x="144" y="96"/>
                </a:cubicBezTo>
                <a:cubicBezTo>
                  <a:pt x="192" y="176"/>
                  <a:pt x="240" y="264"/>
                  <a:pt x="288" y="480"/>
                </a:cubicBezTo>
                <a:cubicBezTo>
                  <a:pt x="336" y="696"/>
                  <a:pt x="384" y="1044"/>
                  <a:pt x="432" y="139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96264" name="Oval 10"/>
          <p:cNvSpPr>
            <a:spLocks noChangeArrowheads="1"/>
          </p:cNvSpPr>
          <p:nvPr/>
        </p:nvSpPr>
        <p:spPr bwMode="auto">
          <a:xfrm>
            <a:off x="4629150" y="25527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ext Box 2"/>
          <p:cNvSpPr txBox="1">
            <a:spLocks noChangeArrowheads="1"/>
          </p:cNvSpPr>
          <p:nvPr/>
        </p:nvSpPr>
        <p:spPr bwMode="auto">
          <a:xfrm>
            <a:off x="1447800" y="2620963"/>
            <a:ext cx="6248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Write an equation of the line that goes through the points (2,3) and (-5,3)</a:t>
            </a:r>
          </a:p>
        </p:txBody>
      </p:sp>
      <p:sp>
        <p:nvSpPr>
          <p:cNvPr id="97282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831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983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aphicFrame>
        <p:nvGraphicFramePr>
          <p:cNvPr id="98309" name="Object 5"/>
          <p:cNvGraphicFramePr>
            <a:graphicFrameLocks noChangeAspect="1"/>
          </p:cNvGraphicFramePr>
          <p:nvPr/>
        </p:nvGraphicFramePr>
        <p:xfrm>
          <a:off x="3948113" y="2008188"/>
          <a:ext cx="1236662" cy="704850"/>
        </p:xfrm>
        <a:graphic>
          <a:graphicData uri="http://schemas.openxmlformats.org/presentationml/2006/ole">
            <p:oleObj spid="_x0000_s98309" name="Equation" r:id="rId3" imgW="355320" imgH="203040" progId="">
              <p:embed/>
            </p:oleObj>
          </a:graphicData>
        </a:graphic>
      </p:graphicFrame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99330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>
    <p:zoom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00354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00355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no</a:t>
            </a:r>
          </a:p>
        </p:txBody>
      </p:sp>
      <p:sp>
        <p:nvSpPr>
          <p:cNvPr id="20482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20483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4714875" y="29003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01378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>
    <p:zoom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02402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02403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ransition advClick="0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349250" y="762000"/>
          <a:ext cx="8399463" cy="881063"/>
        </p:xfrm>
        <a:graphic>
          <a:graphicData uri="http://schemas.openxmlformats.org/presentationml/2006/ole">
            <p:oleObj spid="_x0000_s56323" name="Equation" r:id="rId3" imgW="2412720" imgH="253800" progId="">
              <p:embed/>
            </p:oleObj>
          </a:graphicData>
        </a:graphic>
      </p:graphicFrame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3733800" y="2057400"/>
          <a:ext cx="1503363" cy="881063"/>
        </p:xfrm>
        <a:graphic>
          <a:graphicData uri="http://schemas.openxmlformats.org/presentationml/2006/ole">
            <p:oleObj spid="_x0000_s56324" name="Equation" r:id="rId4" imgW="431640" imgH="253800" progId="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735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5735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4000500" y="2211388"/>
          <a:ext cx="971550" cy="573087"/>
        </p:xfrm>
        <a:graphic>
          <a:graphicData uri="http://schemas.openxmlformats.org/presentationml/2006/ole">
            <p:oleObj spid="_x0000_s57349" name="Equation" r:id="rId3" imgW="279360" imgH="164880" progId="">
              <p:embed/>
            </p:oleObj>
          </a:graphicData>
        </a:graphic>
      </p:graphicFrame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837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aphicFrame>
        <p:nvGraphicFramePr>
          <p:cNvPr id="58372" name="Object 4"/>
          <p:cNvGraphicFramePr>
            <a:graphicFrameLocks noChangeAspect="1"/>
          </p:cNvGraphicFramePr>
          <p:nvPr/>
        </p:nvGraphicFramePr>
        <p:xfrm>
          <a:off x="349250" y="762000"/>
          <a:ext cx="8399463" cy="881063"/>
        </p:xfrm>
        <a:graphic>
          <a:graphicData uri="http://schemas.openxmlformats.org/presentationml/2006/ole">
            <p:oleObj spid="_x0000_s58372" name="Equation" r:id="rId3" imgW="2412720" imgH="253800" progId="">
              <p:embed/>
            </p:oleObj>
          </a:graphicData>
        </a:graphic>
      </p:graphicFrame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3114675" y="2057400"/>
          <a:ext cx="2741613" cy="881063"/>
        </p:xfrm>
        <a:graphic>
          <a:graphicData uri="http://schemas.openxmlformats.org/presentationml/2006/ole">
            <p:oleObj spid="_x0000_s58373" name="Equation" r:id="rId4" imgW="787320" imgH="253800" progId="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8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939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594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aphicFrame>
        <p:nvGraphicFramePr>
          <p:cNvPr id="59397" name="Object 5"/>
          <p:cNvGraphicFramePr>
            <a:graphicFrameLocks noChangeAspect="1"/>
          </p:cNvGraphicFramePr>
          <p:nvPr/>
        </p:nvGraphicFramePr>
        <p:xfrm>
          <a:off x="4176713" y="2189163"/>
          <a:ext cx="617537" cy="617537"/>
        </p:xfrm>
        <a:graphic>
          <a:graphicData uri="http://schemas.openxmlformats.org/presentationml/2006/ole">
            <p:oleObj spid="_x0000_s59397" name="Equation" r:id="rId3" imgW="177480" imgH="177480" progId="">
              <p:embed/>
            </p:oleObj>
          </a:graphicData>
        </a:graphic>
      </p:graphicFrame>
    </p:spTree>
  </p:cSld>
  <p:clrMapOvr>
    <a:masterClrMapping/>
  </p:clrMapOvr>
  <p:transition advClick="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331</Words>
  <Application>Microsoft Office PowerPoint</Application>
  <PresentationFormat>On-screen Show (4:3)</PresentationFormat>
  <Paragraphs>62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6" baseType="lpstr">
      <vt:lpstr>Times New Roman</vt:lpstr>
      <vt:lpstr>Arial</vt:lpstr>
      <vt:lpstr>Garamond</vt:lpstr>
      <vt:lpstr>Default Design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Company>Hardin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Blank Jeopardy</dc:title>
  <dc:creator>Eleanor M. Savko</dc:creator>
  <cp:lastModifiedBy>JCPS</cp:lastModifiedBy>
  <cp:revision>38</cp:revision>
  <dcterms:created xsi:type="dcterms:W3CDTF">1998-08-19T17:45:48Z</dcterms:created>
  <dcterms:modified xsi:type="dcterms:W3CDTF">2010-02-09T18:53:42Z</dcterms:modified>
</cp:coreProperties>
</file>